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23a883e033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23a883e033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3a883e033_0_3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3a883e033_0_3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23a883e033_0_3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23a883e033_0_3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23a883e033_0_3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23a883e033_0_3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23a883e033_0_3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23a883e033_0_3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23a883e033_0_3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23a883e033_0_3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23a883e033_0_3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23a883e033_0_3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23a883e033_0_3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23a883e033_0_3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23a883e033_0_3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23a883e033_0_3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23a883e03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23a883e03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23a883e033_0_3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23a883e033_0_3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23a883e033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23a883e033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23a883e033_0_3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23a883e033_0_3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23a883e033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23a883e033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23a883e033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23a883e033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23a883e033_0_3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23a883e033_0_3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23a883e033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23a883e033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400">
        <p:push/>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kaggle.com/datasets/garrickhague/world-earthquake-data-from-1906-2022?resource=downloa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D1DC"/>
        </a:solidFill>
      </p:bgPr>
    </p:bg>
    <p:spTree>
      <p:nvGrpSpPr>
        <p:cNvPr id="127" name="Shape 127"/>
        <p:cNvGrpSpPr/>
        <p:nvPr/>
      </p:nvGrpSpPr>
      <p:grpSpPr>
        <a:xfrm>
          <a:off x="0" y="0"/>
          <a:ext cx="0" cy="0"/>
          <a:chOff x="0" y="0"/>
          <a:chExt cx="0" cy="0"/>
        </a:xfrm>
      </p:grpSpPr>
      <p:sp>
        <p:nvSpPr>
          <p:cNvPr id="128" name="Google Shape;128;p13"/>
          <p:cNvSpPr txBox="1"/>
          <p:nvPr>
            <p:ph type="ctrTitle"/>
          </p:nvPr>
        </p:nvSpPr>
        <p:spPr>
          <a:xfrm>
            <a:off x="713200" y="717525"/>
            <a:ext cx="7449000" cy="1580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Times New Roman"/>
                <a:ea typeface="Times New Roman"/>
                <a:cs typeface="Times New Roman"/>
                <a:sym typeface="Times New Roman"/>
              </a:rPr>
              <a:t>Prediction of Intensity of Earthquakes </a:t>
            </a:r>
            <a:endParaRPr>
              <a:latin typeface="Times New Roman"/>
              <a:ea typeface="Times New Roman"/>
              <a:cs typeface="Times New Roman"/>
              <a:sym typeface="Times New Roman"/>
            </a:endParaRPr>
          </a:p>
        </p:txBody>
      </p:sp>
      <p:sp>
        <p:nvSpPr>
          <p:cNvPr id="129" name="Google Shape;129;p13"/>
          <p:cNvSpPr txBox="1"/>
          <p:nvPr>
            <p:ph idx="1" type="subTitle"/>
          </p:nvPr>
        </p:nvSpPr>
        <p:spPr>
          <a:xfrm>
            <a:off x="4095375" y="2765900"/>
            <a:ext cx="4921800" cy="1580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Team - </a:t>
            </a:r>
            <a:endParaRPr sz="2000">
              <a:latin typeface="Times New Roman"/>
              <a:ea typeface="Times New Roman"/>
              <a:cs typeface="Times New Roman"/>
              <a:sym typeface="Times New Roman"/>
            </a:endParaRPr>
          </a:p>
          <a:p>
            <a:pPr indent="0" lvl="0" marL="0" rtl="0" algn="ctr">
              <a:spcBef>
                <a:spcPts val="0"/>
              </a:spcBef>
              <a:spcAft>
                <a:spcPts val="0"/>
              </a:spcAft>
              <a:buNone/>
            </a:pPr>
            <a:r>
              <a:rPr lang="en" sz="2000">
                <a:latin typeface="Times New Roman"/>
                <a:ea typeface="Times New Roman"/>
                <a:cs typeface="Times New Roman"/>
                <a:sym typeface="Times New Roman"/>
              </a:rPr>
              <a:t>Jaya Prakash Lavdyavath </a:t>
            </a:r>
            <a:r>
              <a:rPr lang="en" sz="1800">
                <a:latin typeface="Times New Roman"/>
                <a:ea typeface="Times New Roman"/>
                <a:cs typeface="Times New Roman"/>
                <a:sym typeface="Times New Roman"/>
              </a:rPr>
              <a:t>(YD00257)</a:t>
            </a:r>
            <a:endParaRPr sz="1800">
              <a:latin typeface="Times New Roman"/>
              <a:ea typeface="Times New Roman"/>
              <a:cs typeface="Times New Roman"/>
              <a:sym typeface="Times New Roman"/>
            </a:endParaRPr>
          </a:p>
          <a:p>
            <a:pPr indent="0" lvl="0" marL="0" rtl="0" algn="ctr">
              <a:spcBef>
                <a:spcPts val="0"/>
              </a:spcBef>
              <a:spcAft>
                <a:spcPts val="0"/>
              </a:spcAft>
              <a:buNone/>
            </a:pPr>
            <a:r>
              <a:rPr lang="en" sz="2000">
                <a:latin typeface="Times New Roman"/>
                <a:ea typeface="Times New Roman"/>
                <a:cs typeface="Times New Roman"/>
                <a:sym typeface="Times New Roman"/>
              </a:rPr>
              <a:t>Prashanthi Ponakalla </a:t>
            </a:r>
            <a:r>
              <a:rPr lang="en" sz="1800">
                <a:latin typeface="Times New Roman"/>
                <a:ea typeface="Times New Roman"/>
                <a:cs typeface="Times New Roman"/>
                <a:sym typeface="Times New Roman"/>
              </a:rPr>
              <a:t>(FH16094)</a:t>
            </a:r>
            <a:endParaRPr sz="1800">
              <a:latin typeface="Times New Roman"/>
              <a:ea typeface="Times New Roman"/>
              <a:cs typeface="Times New Roman"/>
              <a:sym typeface="Times New Roman"/>
            </a:endParaRPr>
          </a:p>
          <a:p>
            <a:pPr indent="0" lvl="0" marL="0" rtl="0" algn="ctr">
              <a:spcBef>
                <a:spcPts val="0"/>
              </a:spcBef>
              <a:spcAft>
                <a:spcPts val="0"/>
              </a:spcAft>
              <a:buNone/>
            </a:pPr>
            <a:r>
              <a:rPr lang="en" sz="2000">
                <a:latin typeface="Times New Roman"/>
                <a:ea typeface="Times New Roman"/>
                <a:cs typeface="Times New Roman"/>
                <a:sym typeface="Times New Roman"/>
              </a:rPr>
              <a:t>Sai Vara Prasad Settipalli </a:t>
            </a:r>
            <a:r>
              <a:rPr lang="en" sz="1800">
                <a:latin typeface="Times New Roman"/>
                <a:ea typeface="Times New Roman"/>
                <a:cs typeface="Times New Roman"/>
                <a:sym typeface="Times New Roman"/>
              </a:rPr>
              <a:t>(EP53338)</a:t>
            </a:r>
            <a:endParaRPr sz="18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819150" y="430150"/>
            <a:ext cx="7505700" cy="59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92" name="Google Shape;192;p22"/>
          <p:cNvSpPr txBox="1"/>
          <p:nvPr>
            <p:ph idx="1" type="body"/>
          </p:nvPr>
        </p:nvSpPr>
        <p:spPr>
          <a:xfrm>
            <a:off x="651450" y="1079425"/>
            <a:ext cx="76734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latin typeface="Arial"/>
              <a:ea typeface="Arial"/>
              <a:cs typeface="Arial"/>
              <a:sym typeface="Arial"/>
            </a:endParaRPr>
          </a:p>
          <a:p>
            <a:pPr indent="0" lvl="0" marL="457200" rtl="0" algn="l">
              <a:spcBef>
                <a:spcPts val="1200"/>
              </a:spcBef>
              <a:spcAft>
                <a:spcPts val="0"/>
              </a:spcAft>
              <a:buNone/>
            </a:pPr>
            <a:r>
              <a:t/>
            </a:r>
            <a:endParaRPr sz="1500">
              <a:latin typeface="Arial"/>
              <a:ea typeface="Arial"/>
              <a:cs typeface="Arial"/>
              <a:sym typeface="Arial"/>
            </a:endParaRPr>
          </a:p>
          <a:p>
            <a:pPr indent="0" lvl="0" marL="457200" rtl="0" algn="l">
              <a:spcBef>
                <a:spcPts val="1200"/>
              </a:spcBef>
              <a:spcAft>
                <a:spcPts val="0"/>
              </a:spcAft>
              <a:buNone/>
            </a:pPr>
            <a:r>
              <a:t/>
            </a:r>
            <a:endParaRPr sz="1500">
              <a:latin typeface="Arial"/>
              <a:ea typeface="Arial"/>
              <a:cs typeface="Arial"/>
              <a:sym typeface="Arial"/>
            </a:endParaRPr>
          </a:p>
          <a:p>
            <a:pPr indent="0" lvl="0" marL="457200" rtl="0" algn="l">
              <a:spcBef>
                <a:spcPts val="1200"/>
              </a:spcBef>
              <a:spcAft>
                <a:spcPts val="0"/>
              </a:spcAft>
              <a:buNone/>
            </a:pPr>
            <a:r>
              <a:t/>
            </a:r>
            <a:endParaRPr sz="1500">
              <a:latin typeface="Arial"/>
              <a:ea typeface="Arial"/>
              <a:cs typeface="Arial"/>
              <a:sym typeface="Arial"/>
            </a:endParaRPr>
          </a:p>
          <a:p>
            <a:pPr indent="0" lvl="0" marL="457200" rtl="0" algn="l">
              <a:spcBef>
                <a:spcPts val="1200"/>
              </a:spcBef>
              <a:spcAft>
                <a:spcPts val="0"/>
              </a:spcAft>
              <a:buNone/>
            </a:pPr>
            <a:r>
              <a:t/>
            </a:r>
            <a:endParaRPr sz="1500">
              <a:latin typeface="Arial"/>
              <a:ea typeface="Arial"/>
              <a:cs typeface="Arial"/>
              <a:sym typeface="Arial"/>
            </a:endParaRPr>
          </a:p>
          <a:p>
            <a:pPr indent="0" lvl="0" marL="45720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0"/>
              </a:spcAft>
              <a:buNone/>
            </a:pPr>
            <a:r>
              <a:rPr lang="en" sz="1500">
                <a:latin typeface="Arial"/>
                <a:ea typeface="Arial"/>
                <a:cs typeface="Arial"/>
                <a:sym typeface="Arial"/>
              </a:rPr>
              <a:t>     </a:t>
            </a:r>
            <a:endParaRPr sz="1500">
              <a:latin typeface="Arial"/>
              <a:ea typeface="Arial"/>
              <a:cs typeface="Arial"/>
              <a:sym typeface="Arial"/>
            </a:endParaRPr>
          </a:p>
          <a:p>
            <a:pPr indent="457200" lvl="0" marL="457200" rtl="0" algn="l">
              <a:spcBef>
                <a:spcPts val="1200"/>
              </a:spcBef>
              <a:spcAft>
                <a:spcPts val="1200"/>
              </a:spcAft>
              <a:buNone/>
            </a:pPr>
            <a:r>
              <a:rPr lang="en" sz="1500">
                <a:latin typeface="Arial"/>
                <a:ea typeface="Arial"/>
                <a:cs typeface="Arial"/>
                <a:sym typeface="Arial"/>
              </a:rPr>
              <a:t>Representation of various plots, models and data summary using Steamlit.</a:t>
            </a:r>
            <a:endParaRPr sz="1500">
              <a:latin typeface="Arial"/>
              <a:ea typeface="Arial"/>
              <a:cs typeface="Arial"/>
              <a:sym typeface="Arial"/>
            </a:endParaRPr>
          </a:p>
        </p:txBody>
      </p:sp>
      <p:pic>
        <p:nvPicPr>
          <p:cNvPr id="193" name="Google Shape;193;p22"/>
          <p:cNvPicPr preferRelativeResize="0"/>
          <p:nvPr/>
        </p:nvPicPr>
        <p:blipFill>
          <a:blip r:embed="rId3">
            <a:alphaModFix/>
          </a:blip>
          <a:stretch>
            <a:fillRect/>
          </a:stretch>
        </p:blipFill>
        <p:spPr>
          <a:xfrm>
            <a:off x="1767250" y="1079425"/>
            <a:ext cx="5549300" cy="27086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19150" y="430150"/>
            <a:ext cx="7505700" cy="59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99" name="Google Shape;199;p23"/>
          <p:cNvSpPr txBox="1"/>
          <p:nvPr>
            <p:ph idx="1" type="body"/>
          </p:nvPr>
        </p:nvSpPr>
        <p:spPr>
          <a:xfrm>
            <a:off x="651450" y="1079425"/>
            <a:ext cx="3986700" cy="3156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 sz="1500">
                <a:latin typeface="Arial"/>
                <a:ea typeface="Arial"/>
                <a:cs typeface="Arial"/>
                <a:sym typeface="Arial"/>
              </a:rPr>
              <a:t>After performing the required sequences of steps in Exploratory Data Analysis, there are several changes to the Dataset. </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The unwanted data such as null values, missing data, and redundant data was eliminated to make the data best suitable for applying Machine Learning algorithm.</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Here is the numeric values after performing the different functions on the dataset. </a:t>
            </a:r>
            <a:endParaRPr sz="1500">
              <a:latin typeface="Arial"/>
              <a:ea typeface="Arial"/>
              <a:cs typeface="Arial"/>
              <a:sym typeface="Arial"/>
            </a:endParaRPr>
          </a:p>
        </p:txBody>
      </p:sp>
      <p:pic>
        <p:nvPicPr>
          <p:cNvPr id="200" name="Google Shape;200;p23"/>
          <p:cNvPicPr preferRelativeResize="0"/>
          <p:nvPr/>
        </p:nvPicPr>
        <p:blipFill>
          <a:blip r:embed="rId3">
            <a:alphaModFix/>
          </a:blip>
          <a:stretch>
            <a:fillRect/>
          </a:stretch>
        </p:blipFill>
        <p:spPr>
          <a:xfrm>
            <a:off x="4638150" y="1028650"/>
            <a:ext cx="3871923" cy="3358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819150" y="845600"/>
            <a:ext cx="7505700" cy="61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06" name="Google Shape;206;p24"/>
          <p:cNvSpPr txBox="1"/>
          <p:nvPr>
            <p:ph idx="1" type="body"/>
          </p:nvPr>
        </p:nvSpPr>
        <p:spPr>
          <a:xfrm>
            <a:off x="819150" y="1576525"/>
            <a:ext cx="3777300" cy="28623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Arial"/>
              <a:buChar char="❏"/>
            </a:pPr>
            <a:r>
              <a:rPr lang="en" sz="1500">
                <a:latin typeface="Arial"/>
                <a:ea typeface="Arial"/>
                <a:cs typeface="Arial"/>
                <a:sym typeface="Arial"/>
              </a:rPr>
              <a:t>Based on the concluded values from dataset, the key factors such as latitude, longitude, and Magnitude are identified.</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These values represents the specific location with certain magnitude that indicates the severity of Earthquake. </a:t>
            </a:r>
            <a:endParaRPr sz="1500">
              <a:latin typeface="Arial"/>
              <a:ea typeface="Arial"/>
              <a:cs typeface="Arial"/>
              <a:sym typeface="Arial"/>
            </a:endParaRPr>
          </a:p>
        </p:txBody>
      </p:sp>
      <p:pic>
        <p:nvPicPr>
          <p:cNvPr id="207" name="Google Shape;207;p24"/>
          <p:cNvPicPr preferRelativeResize="0"/>
          <p:nvPr/>
        </p:nvPicPr>
        <p:blipFill>
          <a:blip r:embed="rId3">
            <a:alphaModFix/>
          </a:blip>
          <a:stretch>
            <a:fillRect/>
          </a:stretch>
        </p:blipFill>
        <p:spPr>
          <a:xfrm>
            <a:off x="4596550" y="957200"/>
            <a:ext cx="3728300" cy="36932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819150" y="571700"/>
            <a:ext cx="7505700" cy="61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13" name="Google Shape;213;p25"/>
          <p:cNvSpPr txBox="1"/>
          <p:nvPr>
            <p:ph idx="1" type="body"/>
          </p:nvPr>
        </p:nvSpPr>
        <p:spPr>
          <a:xfrm>
            <a:off x="819150" y="1190900"/>
            <a:ext cx="4062600" cy="3247800"/>
          </a:xfrm>
          <a:prstGeom prst="rect">
            <a:avLst/>
          </a:prstGeom>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SzPts val="1500"/>
              <a:buFont typeface="Arial"/>
              <a:buChar char="❏"/>
            </a:pPr>
            <a:r>
              <a:rPr b="1" lang="en" sz="1500">
                <a:latin typeface="Arial"/>
                <a:ea typeface="Arial"/>
                <a:cs typeface="Arial"/>
                <a:sym typeface="Arial"/>
              </a:rPr>
              <a:t>Linear Regression:</a:t>
            </a:r>
            <a:r>
              <a:rPr lang="en" sz="1500">
                <a:latin typeface="Arial"/>
                <a:ea typeface="Arial"/>
                <a:cs typeface="Arial"/>
                <a:sym typeface="Arial"/>
              </a:rPr>
              <a:t> Linear regression is a type of supervised learning algorithm used for predicting a continuous target variable based on one or more input variables.</a:t>
            </a:r>
            <a:endParaRPr sz="1500">
              <a:latin typeface="Arial"/>
              <a:ea typeface="Arial"/>
              <a:cs typeface="Arial"/>
              <a:sym typeface="Arial"/>
            </a:endParaRPr>
          </a:p>
          <a:p>
            <a:pPr indent="-323850" lvl="0" marL="457200" rtl="0" algn="l">
              <a:lnSpc>
                <a:spcPct val="115000"/>
              </a:lnSpc>
              <a:spcBef>
                <a:spcPts val="0"/>
              </a:spcBef>
              <a:spcAft>
                <a:spcPts val="0"/>
              </a:spcAft>
              <a:buSzPts val="1500"/>
              <a:buFont typeface="Arial"/>
              <a:buChar char="❏"/>
            </a:pPr>
            <a:r>
              <a:rPr lang="en" sz="1500">
                <a:latin typeface="Arial"/>
                <a:ea typeface="Arial"/>
                <a:cs typeface="Arial"/>
                <a:sym typeface="Arial"/>
              </a:rPr>
              <a:t>In the context of predicting earthquake data, linear regression can be used to model the relationship between the magnitude of an earthquake and its corresponding ground motion intensity.</a:t>
            </a:r>
            <a:r>
              <a:rPr lang="en" sz="1500">
                <a:latin typeface="Arial"/>
                <a:ea typeface="Arial"/>
                <a:cs typeface="Arial"/>
                <a:sym typeface="Arial"/>
              </a:rPr>
              <a:t> </a:t>
            </a:r>
            <a:endParaRPr sz="1500">
              <a:latin typeface="Arial"/>
              <a:ea typeface="Arial"/>
              <a:cs typeface="Arial"/>
              <a:sym typeface="Arial"/>
            </a:endParaRPr>
          </a:p>
        </p:txBody>
      </p:sp>
      <p:pic>
        <p:nvPicPr>
          <p:cNvPr id="214" name="Google Shape;214;p25"/>
          <p:cNvPicPr preferRelativeResize="0"/>
          <p:nvPr/>
        </p:nvPicPr>
        <p:blipFill>
          <a:blip r:embed="rId3">
            <a:alphaModFix/>
          </a:blip>
          <a:stretch>
            <a:fillRect/>
          </a:stretch>
        </p:blipFill>
        <p:spPr>
          <a:xfrm>
            <a:off x="4881750" y="845600"/>
            <a:ext cx="3932998" cy="35049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819150" y="571700"/>
            <a:ext cx="7505700" cy="61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20" name="Google Shape;220;p26"/>
          <p:cNvSpPr txBox="1"/>
          <p:nvPr>
            <p:ph idx="1" type="body"/>
          </p:nvPr>
        </p:nvSpPr>
        <p:spPr>
          <a:xfrm>
            <a:off x="819150" y="1190900"/>
            <a:ext cx="4265400" cy="3247800"/>
          </a:xfrm>
          <a:prstGeom prst="rect">
            <a:avLst/>
          </a:prstGeom>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SzPts val="1500"/>
              <a:buFont typeface="Arial"/>
              <a:buChar char="❏"/>
            </a:pPr>
            <a:r>
              <a:rPr b="1" lang="en" sz="1500">
                <a:latin typeface="Arial"/>
                <a:ea typeface="Arial"/>
                <a:cs typeface="Arial"/>
                <a:sym typeface="Arial"/>
              </a:rPr>
              <a:t>Random Forest</a:t>
            </a:r>
            <a:r>
              <a:rPr b="1" lang="en" sz="1500">
                <a:latin typeface="Arial"/>
                <a:ea typeface="Arial"/>
                <a:cs typeface="Arial"/>
                <a:sym typeface="Arial"/>
              </a:rPr>
              <a:t> Regression:</a:t>
            </a:r>
            <a:r>
              <a:rPr lang="en" sz="1500">
                <a:latin typeface="Arial"/>
                <a:ea typeface="Arial"/>
                <a:cs typeface="Arial"/>
                <a:sym typeface="Arial"/>
              </a:rPr>
              <a:t> </a:t>
            </a:r>
            <a:r>
              <a:rPr lang="en" sz="1500">
                <a:latin typeface="Arial"/>
                <a:ea typeface="Arial"/>
                <a:cs typeface="Arial"/>
                <a:sym typeface="Arial"/>
              </a:rPr>
              <a:t>Random Forest Regression is a machine learning algorithm that uses decision trees to predict a continuous target variable, such as ground motion intensity in earthquake prediction. </a:t>
            </a:r>
            <a:endParaRPr sz="1500">
              <a:latin typeface="Arial"/>
              <a:ea typeface="Arial"/>
              <a:cs typeface="Arial"/>
              <a:sym typeface="Arial"/>
            </a:endParaRPr>
          </a:p>
          <a:p>
            <a:pPr indent="-323850" lvl="0" marL="457200" rtl="0" algn="l">
              <a:lnSpc>
                <a:spcPct val="115000"/>
              </a:lnSpc>
              <a:spcBef>
                <a:spcPts val="0"/>
              </a:spcBef>
              <a:spcAft>
                <a:spcPts val="0"/>
              </a:spcAft>
              <a:buSzPts val="1500"/>
              <a:buFont typeface="Arial"/>
              <a:buChar char="❏"/>
            </a:pPr>
            <a:r>
              <a:rPr lang="en" sz="1500">
                <a:latin typeface="Arial"/>
                <a:ea typeface="Arial"/>
                <a:cs typeface="Arial"/>
                <a:sym typeface="Arial"/>
              </a:rPr>
              <a:t>In this context, random forest creates the best model in predicting the magnitude of earthquakes.</a:t>
            </a:r>
            <a:endParaRPr sz="1500">
              <a:latin typeface="Arial"/>
              <a:ea typeface="Arial"/>
              <a:cs typeface="Arial"/>
              <a:sym typeface="Arial"/>
            </a:endParaRPr>
          </a:p>
        </p:txBody>
      </p:sp>
      <p:pic>
        <p:nvPicPr>
          <p:cNvPr id="221" name="Google Shape;221;p26"/>
          <p:cNvPicPr preferRelativeResize="0"/>
          <p:nvPr/>
        </p:nvPicPr>
        <p:blipFill>
          <a:blip r:embed="rId3">
            <a:alphaModFix/>
          </a:blip>
          <a:stretch>
            <a:fillRect/>
          </a:stretch>
        </p:blipFill>
        <p:spPr>
          <a:xfrm>
            <a:off x="5246975" y="673625"/>
            <a:ext cx="3453250" cy="39650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819150" y="845600"/>
            <a:ext cx="7505700" cy="61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27" name="Google Shape;227;p27"/>
          <p:cNvSpPr txBox="1"/>
          <p:nvPr>
            <p:ph idx="1" type="body"/>
          </p:nvPr>
        </p:nvSpPr>
        <p:spPr>
          <a:xfrm>
            <a:off x="819150" y="1576525"/>
            <a:ext cx="3777300" cy="28623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Arial"/>
              <a:buChar char="❏"/>
            </a:pPr>
            <a:r>
              <a:rPr lang="en" sz="1500">
                <a:latin typeface="Arial"/>
                <a:ea typeface="Arial"/>
                <a:cs typeface="Arial"/>
                <a:sym typeface="Arial"/>
              </a:rPr>
              <a:t>This image contains the details about testing of the Model that predicts the Magnitude.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Considering the factors such as latitude, longitude, depth, etc the magnitude is predicted to indicate the intensity of earthquake in specific </a:t>
            </a:r>
            <a:r>
              <a:rPr lang="en" sz="1500">
                <a:latin typeface="Arial"/>
                <a:ea typeface="Arial"/>
                <a:cs typeface="Arial"/>
                <a:sym typeface="Arial"/>
              </a:rPr>
              <a:t>location</a:t>
            </a:r>
            <a:r>
              <a:rPr lang="en" sz="1500">
                <a:latin typeface="Arial"/>
                <a:ea typeface="Arial"/>
                <a:cs typeface="Arial"/>
                <a:sym typeface="Arial"/>
              </a:rPr>
              <a:t>. </a:t>
            </a:r>
            <a:endParaRPr sz="1500">
              <a:latin typeface="Arial"/>
              <a:ea typeface="Arial"/>
              <a:cs typeface="Arial"/>
              <a:sym typeface="Arial"/>
            </a:endParaRPr>
          </a:p>
        </p:txBody>
      </p:sp>
      <p:pic>
        <p:nvPicPr>
          <p:cNvPr id="228" name="Google Shape;228;p27"/>
          <p:cNvPicPr preferRelativeResize="0"/>
          <p:nvPr/>
        </p:nvPicPr>
        <p:blipFill>
          <a:blip r:embed="rId3">
            <a:alphaModFix/>
          </a:blip>
          <a:stretch>
            <a:fillRect/>
          </a:stretch>
        </p:blipFill>
        <p:spPr>
          <a:xfrm>
            <a:off x="4596450" y="704150"/>
            <a:ext cx="4213426" cy="3591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8"/>
          <p:cNvSpPr txBox="1"/>
          <p:nvPr>
            <p:ph type="title"/>
          </p:nvPr>
        </p:nvSpPr>
        <p:spPr>
          <a:xfrm>
            <a:off x="768400" y="378475"/>
            <a:ext cx="7505700" cy="508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Enhancements </a:t>
            </a:r>
            <a:endParaRPr/>
          </a:p>
        </p:txBody>
      </p:sp>
      <p:sp>
        <p:nvSpPr>
          <p:cNvPr id="234" name="Google Shape;234;p28"/>
          <p:cNvSpPr txBox="1"/>
          <p:nvPr>
            <p:ph idx="1" type="body"/>
          </p:nvPr>
        </p:nvSpPr>
        <p:spPr>
          <a:xfrm>
            <a:off x="768400" y="886675"/>
            <a:ext cx="8009100" cy="3976800"/>
          </a:xfrm>
          <a:prstGeom prst="rect">
            <a:avLst/>
          </a:prstGeom>
        </p:spPr>
        <p:txBody>
          <a:bodyPr anchorCtr="0" anchor="t" bIns="91425" lIns="91425" spcFirstLastPara="1" rIns="91425" wrap="square" tIns="91425">
            <a:noAutofit/>
          </a:bodyPr>
          <a:lstStyle/>
          <a:p>
            <a:pPr indent="-323850" lvl="0" marL="457200" rtl="0" algn="l">
              <a:spcBef>
                <a:spcPts val="1000"/>
              </a:spcBef>
              <a:spcAft>
                <a:spcPts val="0"/>
              </a:spcAft>
              <a:buClr>
                <a:srgbClr val="222222"/>
              </a:buClr>
              <a:buSzPts val="1500"/>
              <a:buFont typeface="Arial"/>
              <a:buChar char="❏"/>
            </a:pPr>
            <a:r>
              <a:rPr b="1" lang="en" sz="1500">
                <a:solidFill>
                  <a:srgbClr val="222222"/>
                </a:solidFill>
                <a:highlight>
                  <a:srgbClr val="FFFFFF"/>
                </a:highlight>
                <a:latin typeface="Arial"/>
                <a:ea typeface="Arial"/>
                <a:cs typeface="Arial"/>
                <a:sym typeface="Arial"/>
              </a:rPr>
              <a:t>Infrastructure and building design:</a:t>
            </a:r>
            <a:r>
              <a:rPr lang="en" sz="1500">
                <a:solidFill>
                  <a:srgbClr val="222222"/>
                </a:solidFill>
                <a:highlight>
                  <a:srgbClr val="FFFFFF"/>
                </a:highlight>
                <a:latin typeface="Arial"/>
                <a:ea typeface="Arial"/>
                <a:cs typeface="Arial"/>
                <a:sym typeface="Arial"/>
              </a:rPr>
              <a:t> The intensity of earthquakes provides valuable data for engineers and architects when designing and constructing buildings, bridges, and other critical infrastructure. By understanding the intensity, they can develop structures that are more resistant to seismic forces, enhancing public safety and reducing the risk of damage or collapse during future earthquakes.</a:t>
            </a:r>
            <a:endParaRPr sz="1500">
              <a:solidFill>
                <a:srgbClr val="222222"/>
              </a:solidFill>
              <a:highlight>
                <a:srgbClr val="FFFFFF"/>
              </a:highlight>
              <a:latin typeface="Arial"/>
              <a:ea typeface="Arial"/>
              <a:cs typeface="Arial"/>
              <a:sym typeface="Arial"/>
            </a:endParaRPr>
          </a:p>
          <a:p>
            <a:pPr indent="-323850" lvl="0" marL="457200" rtl="0" algn="l">
              <a:spcBef>
                <a:spcPts val="0"/>
              </a:spcBef>
              <a:spcAft>
                <a:spcPts val="0"/>
              </a:spcAft>
              <a:buClr>
                <a:srgbClr val="222222"/>
              </a:buClr>
              <a:buSzPts val="1500"/>
              <a:buFont typeface="Arial"/>
              <a:buChar char="❏"/>
            </a:pPr>
            <a:r>
              <a:rPr b="1" lang="en" sz="1500">
                <a:solidFill>
                  <a:srgbClr val="222222"/>
                </a:solidFill>
                <a:highlight>
                  <a:srgbClr val="FFFFFF"/>
                </a:highlight>
                <a:latin typeface="Arial"/>
                <a:ea typeface="Arial"/>
                <a:cs typeface="Arial"/>
                <a:sym typeface="Arial"/>
              </a:rPr>
              <a:t>Urban planning and zoning:</a:t>
            </a:r>
            <a:r>
              <a:rPr lang="en" sz="1500">
                <a:solidFill>
                  <a:srgbClr val="222222"/>
                </a:solidFill>
                <a:highlight>
                  <a:srgbClr val="FFFFFF"/>
                </a:highlight>
                <a:latin typeface="Arial"/>
                <a:ea typeface="Arial"/>
                <a:cs typeface="Arial"/>
                <a:sym typeface="Arial"/>
              </a:rPr>
              <a:t> Knowledge of earthquake intensity can inform urban planning and zoning regulations. Areas prone to higher intensities can be designated for appropriate land use, such as avoiding the construction of critical facilities or densely populated areas. </a:t>
            </a:r>
            <a:endParaRPr sz="1500">
              <a:solidFill>
                <a:srgbClr val="222222"/>
              </a:solidFill>
              <a:highlight>
                <a:srgbClr val="FFFFFF"/>
              </a:highlight>
              <a:latin typeface="Arial"/>
              <a:ea typeface="Arial"/>
              <a:cs typeface="Arial"/>
              <a:sym typeface="Arial"/>
            </a:endParaRPr>
          </a:p>
          <a:p>
            <a:pPr indent="-323850" lvl="0" marL="457200" rtl="0" algn="l">
              <a:spcBef>
                <a:spcPts val="0"/>
              </a:spcBef>
              <a:spcAft>
                <a:spcPts val="0"/>
              </a:spcAft>
              <a:buClr>
                <a:srgbClr val="222222"/>
              </a:buClr>
              <a:buSzPts val="1500"/>
              <a:buFont typeface="Arial"/>
              <a:buChar char="❏"/>
            </a:pPr>
            <a:r>
              <a:rPr b="1" lang="en" sz="1500">
                <a:solidFill>
                  <a:srgbClr val="222222"/>
                </a:solidFill>
                <a:highlight>
                  <a:srgbClr val="FFFFFF"/>
                </a:highlight>
                <a:latin typeface="Arial"/>
                <a:ea typeface="Arial"/>
                <a:cs typeface="Arial"/>
                <a:sym typeface="Arial"/>
              </a:rPr>
              <a:t>Risk assessment and insurance:</a:t>
            </a:r>
            <a:r>
              <a:rPr lang="en" sz="1500">
                <a:solidFill>
                  <a:srgbClr val="222222"/>
                </a:solidFill>
                <a:highlight>
                  <a:srgbClr val="FFFFFF"/>
                </a:highlight>
                <a:latin typeface="Arial"/>
                <a:ea typeface="Arial"/>
                <a:cs typeface="Arial"/>
                <a:sym typeface="Arial"/>
              </a:rPr>
              <a:t> Intensity information plays a vital role in assessing seismic risk for insurance purposes. Insurance companies can determine premiums and coverage based on the expected intensity levels in a specific region. </a:t>
            </a:r>
            <a:r>
              <a:rPr lang="en" sz="1500">
                <a:solidFill>
                  <a:srgbClr val="222222"/>
                </a:solidFill>
                <a:highlight>
                  <a:srgbClr val="FFFFFF"/>
                </a:highlight>
                <a:latin typeface="Arial"/>
                <a:ea typeface="Arial"/>
                <a:cs typeface="Arial"/>
                <a:sym typeface="Arial"/>
              </a:rPr>
              <a:t>It allows individuals, businesses, and governments to make informed decisions regarding insurance coverage and risk management strategies.</a:t>
            </a:r>
            <a:endParaRPr sz="15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9"/>
          <p:cNvSpPr txBox="1"/>
          <p:nvPr>
            <p:ph type="title"/>
          </p:nvPr>
        </p:nvSpPr>
        <p:spPr>
          <a:xfrm>
            <a:off x="819150" y="845600"/>
            <a:ext cx="7505700" cy="89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240" name="Google Shape;240;p29"/>
          <p:cNvSpPr txBox="1"/>
          <p:nvPr>
            <p:ph idx="1" type="body"/>
          </p:nvPr>
        </p:nvSpPr>
        <p:spPr>
          <a:xfrm>
            <a:off x="819150" y="1556400"/>
            <a:ext cx="6426300" cy="2100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latin typeface="Arial"/>
                <a:ea typeface="Arial"/>
                <a:cs typeface="Arial"/>
                <a:sym typeface="Arial"/>
              </a:rPr>
              <a:t>     To predict the magnitude, the factors such as latitude, longitude, and depth are mainly used from the dataset. To create the best model, several ML algorithms are performed in which Random Forest made more impact and gave the best output. Moreover, </a:t>
            </a:r>
            <a:r>
              <a:rPr lang="en" sz="1500">
                <a:latin typeface="Arial"/>
                <a:ea typeface="Arial"/>
                <a:cs typeface="Arial"/>
                <a:sym typeface="Arial"/>
              </a:rPr>
              <a:t>in consideration of future safety, such models can be used to avoid or minimize the loss occurs due to Earthquakes. </a:t>
            </a:r>
            <a:endParaRPr sz="15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a:t>
            </a:r>
            <a:endParaRPr/>
          </a:p>
        </p:txBody>
      </p:sp>
      <p:sp>
        <p:nvSpPr>
          <p:cNvPr id="246" name="Google Shape;246;p30"/>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247" name="Google Shape;247;p30"/>
          <p:cNvPicPr preferRelativeResize="0"/>
          <p:nvPr/>
        </p:nvPicPr>
        <p:blipFill>
          <a:blip r:embed="rId3">
            <a:alphaModFix/>
          </a:blip>
          <a:stretch>
            <a:fillRect/>
          </a:stretch>
        </p:blipFill>
        <p:spPr>
          <a:xfrm>
            <a:off x="2314575" y="967825"/>
            <a:ext cx="4514850" cy="30739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3" name="Shape 133"/>
        <p:cNvGrpSpPr/>
        <p:nvPr/>
      </p:nvGrpSpPr>
      <p:grpSpPr>
        <a:xfrm>
          <a:off x="0" y="0"/>
          <a:ext cx="0" cy="0"/>
          <a:chOff x="0" y="0"/>
          <a:chExt cx="0" cy="0"/>
        </a:xfrm>
      </p:grpSpPr>
      <p:sp>
        <p:nvSpPr>
          <p:cNvPr id="134" name="Google Shape;134;p14"/>
          <p:cNvSpPr txBox="1"/>
          <p:nvPr>
            <p:ph type="title"/>
          </p:nvPr>
        </p:nvSpPr>
        <p:spPr>
          <a:xfrm>
            <a:off x="755300" y="577425"/>
            <a:ext cx="7505700" cy="4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010"/>
              <a:t>ABSTRACT</a:t>
            </a:r>
            <a:endParaRPr b="1" sz="2010"/>
          </a:p>
        </p:txBody>
      </p:sp>
      <p:sp>
        <p:nvSpPr>
          <p:cNvPr id="135" name="Google Shape;135;p14"/>
          <p:cNvSpPr txBox="1"/>
          <p:nvPr>
            <p:ph idx="1" type="body"/>
          </p:nvPr>
        </p:nvSpPr>
        <p:spPr>
          <a:xfrm>
            <a:off x="819150" y="1103400"/>
            <a:ext cx="7505700" cy="3282300"/>
          </a:xfrm>
          <a:prstGeom prst="rect">
            <a:avLst/>
          </a:prstGeom>
        </p:spPr>
        <p:txBody>
          <a:bodyPr anchorCtr="0" anchor="t" bIns="91425" lIns="91425" spcFirstLastPara="1" rIns="91425" wrap="square" tIns="91425">
            <a:normAutofit/>
          </a:bodyPr>
          <a:lstStyle/>
          <a:p>
            <a:pPr indent="0" lvl="0" marL="0" rtl="0" algn="just">
              <a:lnSpc>
                <a:spcPct val="150000"/>
              </a:lnSpc>
              <a:spcBef>
                <a:spcPts val="0"/>
              </a:spcBef>
              <a:spcAft>
                <a:spcPts val="1200"/>
              </a:spcAft>
              <a:buNone/>
            </a:pPr>
            <a:r>
              <a:rPr lang="en" sz="1700">
                <a:latin typeface="Arial"/>
                <a:ea typeface="Arial"/>
                <a:cs typeface="Arial"/>
                <a:sym typeface="Arial"/>
              </a:rPr>
              <a:t>   </a:t>
            </a:r>
            <a:r>
              <a:rPr lang="en" sz="1500">
                <a:latin typeface="Arial"/>
                <a:ea typeface="Arial"/>
                <a:cs typeface="Arial"/>
                <a:sym typeface="Arial"/>
              </a:rPr>
              <a:t>  The object of this work is to identify the intensity of earthquakes that </a:t>
            </a:r>
            <a:r>
              <a:rPr lang="en" sz="1500">
                <a:latin typeface="Arial"/>
                <a:ea typeface="Arial"/>
                <a:cs typeface="Arial"/>
                <a:sym typeface="Arial"/>
              </a:rPr>
              <a:t>occurred</a:t>
            </a:r>
            <a:r>
              <a:rPr lang="en" sz="1500">
                <a:latin typeface="Arial"/>
                <a:ea typeface="Arial"/>
                <a:cs typeface="Arial"/>
                <a:sym typeface="Arial"/>
              </a:rPr>
              <a:t> between the period of 1906 to 2022 globally. We perform multiple Machine </a:t>
            </a:r>
            <a:r>
              <a:rPr lang="en" sz="1500">
                <a:latin typeface="Arial"/>
                <a:ea typeface="Arial"/>
                <a:cs typeface="Arial"/>
                <a:sym typeface="Arial"/>
              </a:rPr>
              <a:t>learning</a:t>
            </a:r>
            <a:r>
              <a:rPr lang="en" sz="1500">
                <a:latin typeface="Arial"/>
                <a:ea typeface="Arial"/>
                <a:cs typeface="Arial"/>
                <a:sym typeface="Arial"/>
              </a:rPr>
              <a:t> models on data to learn the trend of ground motion </a:t>
            </a:r>
            <a:r>
              <a:rPr lang="en" sz="1500">
                <a:latin typeface="Arial"/>
                <a:ea typeface="Arial"/>
                <a:cs typeface="Arial"/>
                <a:sym typeface="Arial"/>
              </a:rPr>
              <a:t>intensity</a:t>
            </a:r>
            <a:r>
              <a:rPr lang="en" sz="1500">
                <a:latin typeface="Arial"/>
                <a:ea typeface="Arial"/>
                <a:cs typeface="Arial"/>
                <a:sym typeface="Arial"/>
              </a:rPr>
              <a:t> using factors like Latitude, Longitude, and Depth etc. The input data is taken from a dataset that is already existing and contains real-time facts on earthquakes. Performing various models using ML algorithms gives us the best method that provides accurate value. </a:t>
            </a:r>
            <a:r>
              <a:rPr lang="en" sz="1500">
                <a:latin typeface="Arial"/>
                <a:ea typeface="Arial"/>
                <a:cs typeface="Arial"/>
                <a:sym typeface="Arial"/>
              </a:rPr>
              <a:t>We can improve Earthquake emergency measures and take necessary precautions in advance by predicting the intensity of Earthquakes considering the previous data analysis.</a:t>
            </a:r>
            <a:endParaRPr sz="15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541250"/>
            <a:ext cx="7505700" cy="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688">
                <a:solidFill>
                  <a:srgbClr val="000000"/>
                </a:solidFill>
                <a:latin typeface="Arial"/>
                <a:ea typeface="Arial"/>
                <a:cs typeface="Arial"/>
                <a:sym typeface="Arial"/>
              </a:rPr>
              <a:t>The following image show the areas that are </a:t>
            </a:r>
            <a:r>
              <a:rPr lang="en" sz="1688">
                <a:solidFill>
                  <a:srgbClr val="000000"/>
                </a:solidFill>
                <a:latin typeface="Arial"/>
                <a:ea typeface="Arial"/>
                <a:cs typeface="Arial"/>
                <a:sym typeface="Arial"/>
              </a:rPr>
              <a:t>affected</a:t>
            </a:r>
            <a:r>
              <a:rPr lang="en" sz="1688">
                <a:solidFill>
                  <a:srgbClr val="000000"/>
                </a:solidFill>
                <a:latin typeface="Arial"/>
                <a:ea typeface="Arial"/>
                <a:cs typeface="Arial"/>
                <a:sym typeface="Arial"/>
              </a:rPr>
              <a:t> by the Earthquakes</a:t>
            </a:r>
            <a:endParaRPr sz="1688">
              <a:solidFill>
                <a:srgbClr val="000000"/>
              </a:solidFill>
              <a:latin typeface="Arial"/>
              <a:ea typeface="Arial"/>
              <a:cs typeface="Arial"/>
              <a:sym typeface="Arial"/>
            </a:endParaRPr>
          </a:p>
        </p:txBody>
      </p:sp>
      <p:sp>
        <p:nvSpPr>
          <p:cNvPr id="141" name="Google Shape;141;p15"/>
          <p:cNvSpPr txBox="1"/>
          <p:nvPr>
            <p:ph idx="1" type="body"/>
          </p:nvPr>
        </p:nvSpPr>
        <p:spPr>
          <a:xfrm>
            <a:off x="819150" y="1454800"/>
            <a:ext cx="7505700" cy="298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4000"/>
              <a:t>   </a:t>
            </a:r>
            <a:endParaRPr sz="4000"/>
          </a:p>
        </p:txBody>
      </p:sp>
      <p:pic>
        <p:nvPicPr>
          <p:cNvPr id="142" name="Google Shape;142;p15"/>
          <p:cNvPicPr preferRelativeResize="0"/>
          <p:nvPr/>
        </p:nvPicPr>
        <p:blipFill>
          <a:blip r:embed="rId3">
            <a:alphaModFix/>
          </a:blip>
          <a:stretch>
            <a:fillRect/>
          </a:stretch>
        </p:blipFill>
        <p:spPr>
          <a:xfrm>
            <a:off x="935375" y="1079425"/>
            <a:ext cx="6685524" cy="3520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551875"/>
            <a:ext cx="7505700" cy="45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020"/>
              <a:t>DATA SOURCE</a:t>
            </a:r>
            <a:endParaRPr b="1" sz="2020"/>
          </a:p>
        </p:txBody>
      </p:sp>
      <p:sp>
        <p:nvSpPr>
          <p:cNvPr id="148" name="Google Shape;148;p16"/>
          <p:cNvSpPr txBox="1"/>
          <p:nvPr>
            <p:ph idx="1" type="body"/>
          </p:nvPr>
        </p:nvSpPr>
        <p:spPr>
          <a:xfrm>
            <a:off x="819150" y="1122975"/>
            <a:ext cx="7505700" cy="337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500"/>
          </a:p>
          <a:p>
            <a:pPr indent="0" lvl="0" marL="0" rtl="0" algn="l">
              <a:spcBef>
                <a:spcPts val="1200"/>
              </a:spcBef>
              <a:spcAft>
                <a:spcPts val="0"/>
              </a:spcAft>
              <a:buNone/>
            </a:pPr>
            <a:r>
              <a:rPr b="1" lang="en" sz="1700" u="sng">
                <a:solidFill>
                  <a:schemeClr val="hlink"/>
                </a:solidFill>
                <a:hlinkClick r:id="rId3"/>
              </a:rPr>
              <a:t>https://www.kaggle.com/datasets/garrickhague/world-earthq uake-data-from-1906-2022?resource=download</a:t>
            </a:r>
            <a:endParaRPr b="1" sz="1700"/>
          </a:p>
          <a:p>
            <a:pPr indent="-311150" lvl="0" marL="457200" rtl="0" algn="l">
              <a:spcBef>
                <a:spcPts val="1200"/>
              </a:spcBef>
              <a:spcAft>
                <a:spcPts val="0"/>
              </a:spcAft>
              <a:buClr>
                <a:srgbClr val="000000"/>
              </a:buClr>
              <a:buSzPts val="1300"/>
              <a:buChar char="●"/>
            </a:pPr>
            <a:r>
              <a:rPr lang="en" sz="1500">
                <a:solidFill>
                  <a:srgbClr val="000000"/>
                </a:solidFill>
              </a:rPr>
              <a:t>Size of the dataset is 12 mb.</a:t>
            </a:r>
            <a:endParaRPr sz="1500">
              <a:solidFill>
                <a:srgbClr val="000000"/>
              </a:solidFill>
            </a:endParaRPr>
          </a:p>
          <a:p>
            <a:pPr indent="-311150" lvl="0" marL="457200" rtl="0" algn="l">
              <a:spcBef>
                <a:spcPts val="0"/>
              </a:spcBef>
              <a:spcAft>
                <a:spcPts val="0"/>
              </a:spcAft>
              <a:buClr>
                <a:srgbClr val="000000"/>
              </a:buClr>
              <a:buSzPts val="1300"/>
              <a:buChar char="●"/>
            </a:pPr>
            <a:r>
              <a:rPr lang="en" sz="1500">
                <a:solidFill>
                  <a:srgbClr val="000000"/>
                </a:solidFill>
              </a:rPr>
              <a:t>The dataset contains 283,132 rows and 21 </a:t>
            </a:r>
            <a:r>
              <a:rPr lang="en" sz="1500">
                <a:solidFill>
                  <a:srgbClr val="000000"/>
                </a:solidFill>
              </a:rPr>
              <a:t>columns</a:t>
            </a:r>
            <a:r>
              <a:rPr lang="en" sz="1500">
                <a:solidFill>
                  <a:srgbClr val="000000"/>
                </a:solidFill>
              </a:rPr>
              <a:t>.</a:t>
            </a:r>
            <a:endParaRPr sz="1500">
              <a:solidFill>
                <a:srgbClr val="000000"/>
              </a:solidFill>
            </a:endParaRPr>
          </a:p>
          <a:p>
            <a:pPr indent="0" lvl="0" marL="0" rtl="0" algn="l">
              <a:spcBef>
                <a:spcPts val="1200"/>
              </a:spcBef>
              <a:spcAft>
                <a:spcPts val="0"/>
              </a:spcAft>
              <a:buNone/>
            </a:pPr>
            <a:r>
              <a:rPr lang="en" sz="1500">
                <a:solidFill>
                  <a:srgbClr val="000000"/>
                </a:solidFill>
              </a:rPr>
              <a:t>  </a:t>
            </a:r>
            <a:endParaRPr sz="1500">
              <a:solidFill>
                <a:srgbClr val="000000"/>
              </a:solidFill>
            </a:endParaRPr>
          </a:p>
          <a:p>
            <a:pPr indent="0" lvl="0" marL="0" rtl="0" algn="l">
              <a:spcBef>
                <a:spcPts val="1200"/>
              </a:spcBef>
              <a:spcAft>
                <a:spcPts val="1200"/>
              </a:spcAft>
              <a:buNone/>
            </a:pPr>
            <a:r>
              <a:rPr lang="en" sz="1500"/>
              <a:t>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Tools</a:t>
            </a:r>
            <a:endParaRPr/>
          </a:p>
        </p:txBody>
      </p:sp>
      <p:sp>
        <p:nvSpPr>
          <p:cNvPr id="154" name="Google Shape;154;p17"/>
          <p:cNvSpPr txBox="1"/>
          <p:nvPr>
            <p:ph idx="1" type="body"/>
          </p:nvPr>
        </p:nvSpPr>
        <p:spPr>
          <a:xfrm>
            <a:off x="819150" y="1534200"/>
            <a:ext cx="7505700" cy="2448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Arial"/>
              <a:buChar char="❏"/>
            </a:pPr>
            <a:r>
              <a:rPr lang="en" sz="1500">
                <a:latin typeface="Arial"/>
                <a:ea typeface="Arial"/>
                <a:cs typeface="Arial"/>
                <a:sym typeface="Arial"/>
              </a:rPr>
              <a:t>Jupyter Notebook</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Streamlit </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Python Programming</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Machine Learning Models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 sz="1500">
                <a:latin typeface="Arial"/>
                <a:ea typeface="Arial"/>
                <a:cs typeface="Arial"/>
                <a:sym typeface="Arial"/>
              </a:rPr>
              <a:t>ChatGPT</a:t>
            </a:r>
            <a:endParaRPr sz="1500">
              <a:latin typeface="Arial"/>
              <a:ea typeface="Arial"/>
              <a:cs typeface="Arial"/>
              <a:sym typeface="Arial"/>
            </a:endParaRPr>
          </a:p>
        </p:txBody>
      </p:sp>
      <p:pic>
        <p:nvPicPr>
          <p:cNvPr id="155" name="Google Shape;155;p17"/>
          <p:cNvPicPr preferRelativeResize="0"/>
          <p:nvPr/>
        </p:nvPicPr>
        <p:blipFill>
          <a:blip r:embed="rId3">
            <a:alphaModFix/>
          </a:blip>
          <a:stretch>
            <a:fillRect/>
          </a:stretch>
        </p:blipFill>
        <p:spPr>
          <a:xfrm>
            <a:off x="4382850" y="1101225"/>
            <a:ext cx="856500" cy="856500"/>
          </a:xfrm>
          <a:prstGeom prst="rect">
            <a:avLst/>
          </a:prstGeom>
          <a:noFill/>
          <a:ln>
            <a:noFill/>
          </a:ln>
        </p:spPr>
      </p:pic>
      <p:pic>
        <p:nvPicPr>
          <p:cNvPr id="156" name="Google Shape;156;p17"/>
          <p:cNvPicPr preferRelativeResize="0"/>
          <p:nvPr/>
        </p:nvPicPr>
        <p:blipFill>
          <a:blip r:embed="rId4">
            <a:alphaModFix/>
          </a:blip>
          <a:stretch>
            <a:fillRect/>
          </a:stretch>
        </p:blipFill>
        <p:spPr>
          <a:xfrm>
            <a:off x="5947000" y="1101230"/>
            <a:ext cx="1169176" cy="656120"/>
          </a:xfrm>
          <a:prstGeom prst="rect">
            <a:avLst/>
          </a:prstGeom>
          <a:noFill/>
          <a:ln>
            <a:noFill/>
          </a:ln>
        </p:spPr>
      </p:pic>
      <p:pic>
        <p:nvPicPr>
          <p:cNvPr id="157" name="Google Shape;157;p17"/>
          <p:cNvPicPr preferRelativeResize="0"/>
          <p:nvPr/>
        </p:nvPicPr>
        <p:blipFill>
          <a:blip r:embed="rId5">
            <a:alphaModFix/>
          </a:blip>
          <a:stretch>
            <a:fillRect/>
          </a:stretch>
        </p:blipFill>
        <p:spPr>
          <a:xfrm>
            <a:off x="4321275" y="2401075"/>
            <a:ext cx="1169176" cy="801450"/>
          </a:xfrm>
          <a:prstGeom prst="rect">
            <a:avLst/>
          </a:prstGeom>
          <a:noFill/>
          <a:ln>
            <a:noFill/>
          </a:ln>
        </p:spPr>
      </p:pic>
      <p:pic>
        <p:nvPicPr>
          <p:cNvPr id="158" name="Google Shape;158;p17"/>
          <p:cNvPicPr preferRelativeResize="0"/>
          <p:nvPr/>
        </p:nvPicPr>
        <p:blipFill>
          <a:blip r:embed="rId6">
            <a:alphaModFix/>
          </a:blip>
          <a:stretch>
            <a:fillRect/>
          </a:stretch>
        </p:blipFill>
        <p:spPr>
          <a:xfrm>
            <a:off x="5947000" y="2296175"/>
            <a:ext cx="1247825" cy="856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768425" y="520975"/>
            <a:ext cx="7505700" cy="680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500"/>
              <a:t>What</a:t>
            </a:r>
            <a:r>
              <a:rPr lang="en" sz="2500"/>
              <a:t> is the </a:t>
            </a:r>
            <a:r>
              <a:rPr lang="en" sz="2500"/>
              <a:t>problem</a:t>
            </a:r>
            <a:r>
              <a:rPr lang="en" sz="2500"/>
              <a:t> </a:t>
            </a:r>
            <a:endParaRPr sz="2500"/>
          </a:p>
        </p:txBody>
      </p:sp>
      <p:sp>
        <p:nvSpPr>
          <p:cNvPr id="164" name="Google Shape;164;p18"/>
          <p:cNvSpPr txBox="1"/>
          <p:nvPr>
            <p:ph idx="1" type="body"/>
          </p:nvPr>
        </p:nvSpPr>
        <p:spPr>
          <a:xfrm>
            <a:off x="819150" y="1260475"/>
            <a:ext cx="7505700" cy="2886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1500">
                <a:latin typeface="Arial"/>
                <a:ea typeface="Arial"/>
                <a:cs typeface="Arial"/>
                <a:sym typeface="Arial"/>
              </a:rPr>
              <a:t>     One of the most disastrous natural occurrences is an Earthquake. As Earthquakes can occur with different magnitudes, it is </a:t>
            </a:r>
            <a:r>
              <a:rPr lang="en" sz="1500">
                <a:latin typeface="Arial"/>
                <a:ea typeface="Arial"/>
                <a:cs typeface="Arial"/>
                <a:sym typeface="Arial"/>
              </a:rPr>
              <a:t>uncertain about what measures to be taken in consideration of the severity of Earthquake. The high severity of Earthquake leads to many destructions and loss of lives &amp; properties.                                                                 Severity increases as magnitude increases and                                                               decreases as distance from the causative fault                                                           increases. Earthquakes also leads to landslides,                                                               tsunamis and fault ruptures, these can causes                                                          more damage to the human resources                                                                         and mankind.   </a:t>
            </a:r>
            <a:endParaRPr sz="1500">
              <a:latin typeface="Arial"/>
              <a:ea typeface="Arial"/>
              <a:cs typeface="Arial"/>
              <a:sym typeface="Arial"/>
            </a:endParaRPr>
          </a:p>
        </p:txBody>
      </p:sp>
      <p:pic>
        <p:nvPicPr>
          <p:cNvPr id="165" name="Google Shape;165;p18"/>
          <p:cNvPicPr preferRelativeResize="0"/>
          <p:nvPr/>
        </p:nvPicPr>
        <p:blipFill>
          <a:blip r:embed="rId3">
            <a:alphaModFix/>
          </a:blip>
          <a:stretch>
            <a:fillRect/>
          </a:stretch>
        </p:blipFill>
        <p:spPr>
          <a:xfrm>
            <a:off x="5124950" y="2164925"/>
            <a:ext cx="3013350" cy="2242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748125" y="247525"/>
            <a:ext cx="7505700" cy="558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2500"/>
              <a:t>Why was that a good problem</a:t>
            </a:r>
            <a:endParaRPr sz="2500"/>
          </a:p>
        </p:txBody>
      </p:sp>
      <p:sp>
        <p:nvSpPr>
          <p:cNvPr id="171" name="Google Shape;171;p19"/>
          <p:cNvSpPr txBox="1"/>
          <p:nvPr>
            <p:ph idx="1" type="body"/>
          </p:nvPr>
        </p:nvSpPr>
        <p:spPr>
          <a:xfrm>
            <a:off x="225225" y="805650"/>
            <a:ext cx="4676700" cy="40476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Arial"/>
              <a:buChar char="❏"/>
            </a:pPr>
            <a:r>
              <a:rPr lang="en" sz="1500">
                <a:latin typeface="Arial"/>
                <a:ea typeface="Arial"/>
                <a:cs typeface="Arial"/>
                <a:sym typeface="Arial"/>
              </a:rPr>
              <a:t>If the problem is known, we can find a solution for it. If We can find the </a:t>
            </a:r>
            <a:r>
              <a:rPr lang="en" sz="1500">
                <a:latin typeface="Arial"/>
                <a:ea typeface="Arial"/>
                <a:cs typeface="Arial"/>
                <a:sym typeface="Arial"/>
              </a:rPr>
              <a:t>intensity</a:t>
            </a:r>
            <a:r>
              <a:rPr lang="en" sz="1500">
                <a:latin typeface="Arial"/>
                <a:ea typeface="Arial"/>
                <a:cs typeface="Arial"/>
                <a:sym typeface="Arial"/>
              </a:rPr>
              <a:t> of the earthquake in prior, we can issue early warnings to the people which gives them time to evacuate or take other protective measures to minimize damage and loss of life.</a:t>
            </a:r>
            <a:endParaRPr sz="1500">
              <a:latin typeface="Arial"/>
              <a:ea typeface="Arial"/>
              <a:cs typeface="Arial"/>
              <a:sym typeface="Arial"/>
            </a:endParaRPr>
          </a:p>
          <a:p>
            <a:pPr indent="-323850" lvl="0" marL="457200" rtl="0" algn="l">
              <a:lnSpc>
                <a:spcPct val="115000"/>
              </a:lnSpc>
              <a:spcBef>
                <a:spcPts val="0"/>
              </a:spcBef>
              <a:spcAft>
                <a:spcPts val="0"/>
              </a:spcAft>
              <a:buSzPts val="1500"/>
              <a:buFont typeface="Arial"/>
              <a:buChar char="❏"/>
            </a:pPr>
            <a:r>
              <a:rPr lang="en" sz="1500">
                <a:latin typeface="Arial"/>
                <a:ea typeface="Arial"/>
                <a:cs typeface="Arial"/>
                <a:sym typeface="Arial"/>
              </a:rPr>
              <a:t>The mentioned problem is a real time issue that people are still victims as it leads to a huge loss. So we can study more about magnitude of </a:t>
            </a:r>
            <a:r>
              <a:rPr lang="en" sz="1500">
                <a:latin typeface="Arial"/>
                <a:ea typeface="Arial"/>
                <a:cs typeface="Arial"/>
                <a:sym typeface="Arial"/>
              </a:rPr>
              <a:t>earthquake magnitudes and intensity. This can lead to new insights and innovations that can help mitigate the damage caused by earthquakes in the future.</a:t>
            </a:r>
            <a:endParaRPr sz="1500">
              <a:latin typeface="Arial"/>
              <a:ea typeface="Arial"/>
              <a:cs typeface="Arial"/>
              <a:sym typeface="Arial"/>
            </a:endParaRPr>
          </a:p>
        </p:txBody>
      </p:sp>
      <p:pic>
        <p:nvPicPr>
          <p:cNvPr id="172" name="Google Shape;172;p19"/>
          <p:cNvPicPr preferRelativeResize="0"/>
          <p:nvPr/>
        </p:nvPicPr>
        <p:blipFill>
          <a:blip r:embed="rId3">
            <a:alphaModFix/>
          </a:blip>
          <a:stretch>
            <a:fillRect/>
          </a:stretch>
        </p:blipFill>
        <p:spPr>
          <a:xfrm>
            <a:off x="4901925" y="1191025"/>
            <a:ext cx="3937275" cy="263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flipH="1" rot="10800000">
            <a:off x="819150" y="237475"/>
            <a:ext cx="7505700" cy="222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endParaRPr/>
          </a:p>
        </p:txBody>
      </p:sp>
      <p:sp>
        <p:nvSpPr>
          <p:cNvPr id="178" name="Google Shape;178;p20"/>
          <p:cNvSpPr txBox="1"/>
          <p:nvPr>
            <p:ph idx="1" type="body"/>
          </p:nvPr>
        </p:nvSpPr>
        <p:spPr>
          <a:xfrm>
            <a:off x="819150" y="653325"/>
            <a:ext cx="4671300" cy="3785400"/>
          </a:xfrm>
          <a:prstGeom prst="rect">
            <a:avLst/>
          </a:prstGeom>
        </p:spPr>
        <p:txBody>
          <a:bodyPr anchorCtr="0" anchor="t" bIns="91425" lIns="91425" spcFirstLastPara="1" rIns="91425" wrap="square" tIns="91425">
            <a:normAutofit fontScale="92500" lnSpcReduction="20000"/>
          </a:bodyPr>
          <a:lstStyle/>
          <a:p>
            <a:pPr indent="-316706" lvl="0" marL="457200" rtl="0" algn="l">
              <a:lnSpc>
                <a:spcPct val="150000"/>
              </a:lnSpc>
              <a:spcBef>
                <a:spcPts val="0"/>
              </a:spcBef>
              <a:spcAft>
                <a:spcPts val="0"/>
              </a:spcAft>
              <a:buSzPct val="100000"/>
              <a:buFont typeface="Arial"/>
              <a:buChar char="❏"/>
            </a:pPr>
            <a:r>
              <a:rPr lang="en" sz="1500">
                <a:latin typeface="Arial"/>
                <a:ea typeface="Arial"/>
                <a:cs typeface="Arial"/>
                <a:sym typeface="Arial"/>
              </a:rPr>
              <a:t>Knowing the intensity of an earthquake can help authorities allocate resources more effectively. They can prioritize rescue and relief efforts based on the severity of the quake and the level of damage it is likely to cause.</a:t>
            </a:r>
            <a:endParaRPr sz="1500">
              <a:latin typeface="Arial"/>
              <a:ea typeface="Arial"/>
              <a:cs typeface="Arial"/>
              <a:sym typeface="Arial"/>
            </a:endParaRPr>
          </a:p>
          <a:p>
            <a:pPr indent="-316706" lvl="0" marL="457200" rtl="0" algn="l">
              <a:lnSpc>
                <a:spcPct val="150000"/>
              </a:lnSpc>
              <a:spcBef>
                <a:spcPts val="0"/>
              </a:spcBef>
              <a:spcAft>
                <a:spcPts val="0"/>
              </a:spcAft>
              <a:buSzPct val="100000"/>
              <a:buFont typeface="Arial"/>
              <a:buChar char="❏"/>
            </a:pPr>
            <a:r>
              <a:rPr lang="en" sz="1500">
                <a:latin typeface="Arial"/>
                <a:ea typeface="Arial"/>
                <a:cs typeface="Arial"/>
                <a:sym typeface="Arial"/>
              </a:rPr>
              <a:t>People can also prepare better in advance like they can reinforce buildings, secure valuable possessions, and stock up on emergency supplies.</a:t>
            </a:r>
            <a:endParaRPr sz="1500">
              <a:latin typeface="Arial"/>
              <a:ea typeface="Arial"/>
              <a:cs typeface="Arial"/>
              <a:sym typeface="Arial"/>
            </a:endParaRPr>
          </a:p>
          <a:p>
            <a:pPr indent="-316706" lvl="0" marL="457200" rtl="0" algn="l">
              <a:lnSpc>
                <a:spcPct val="150000"/>
              </a:lnSpc>
              <a:spcBef>
                <a:spcPts val="0"/>
              </a:spcBef>
              <a:spcAft>
                <a:spcPts val="0"/>
              </a:spcAft>
              <a:buSzPct val="100000"/>
              <a:buFont typeface="Arial"/>
              <a:buChar char="❏"/>
            </a:pPr>
            <a:r>
              <a:rPr lang="en" sz="1500">
                <a:latin typeface="Arial"/>
                <a:ea typeface="Arial"/>
                <a:cs typeface="Arial"/>
                <a:sym typeface="Arial"/>
              </a:rPr>
              <a:t>The damage caused by an earthquake can have significant economic impact, particularly in areas with a high concentration of businesses. According to the intensity of earthquake this situation can also be saved.</a:t>
            </a:r>
            <a:endParaRPr/>
          </a:p>
        </p:txBody>
      </p:sp>
      <p:sp>
        <p:nvSpPr>
          <p:cNvPr id="179" name="Google Shape;179;p20"/>
          <p:cNvSpPr txBox="1"/>
          <p:nvPr>
            <p:ph idx="2" type="body"/>
          </p:nvPr>
        </p:nvSpPr>
        <p:spPr>
          <a:xfrm>
            <a:off x="5490450" y="714200"/>
            <a:ext cx="2834100" cy="3724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180" name="Google Shape;180;p20"/>
          <p:cNvPicPr preferRelativeResize="0"/>
          <p:nvPr/>
        </p:nvPicPr>
        <p:blipFill>
          <a:blip r:embed="rId3">
            <a:alphaModFix/>
          </a:blip>
          <a:stretch>
            <a:fillRect/>
          </a:stretch>
        </p:blipFill>
        <p:spPr>
          <a:xfrm>
            <a:off x="5490450" y="1262025"/>
            <a:ext cx="3094849" cy="23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748175" y="632575"/>
            <a:ext cx="75057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500"/>
              <a:t>What were the major hurdles</a:t>
            </a:r>
            <a:endParaRPr sz="2500"/>
          </a:p>
        </p:txBody>
      </p:sp>
      <p:sp>
        <p:nvSpPr>
          <p:cNvPr id="186" name="Google Shape;186;p21"/>
          <p:cNvSpPr txBox="1"/>
          <p:nvPr>
            <p:ph idx="1" type="body"/>
          </p:nvPr>
        </p:nvSpPr>
        <p:spPr>
          <a:xfrm>
            <a:off x="819150" y="1250150"/>
            <a:ext cx="7505700" cy="31080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Font typeface="Arial"/>
              <a:buChar char="❏"/>
            </a:pPr>
            <a:r>
              <a:rPr lang="en" sz="1500">
                <a:latin typeface="Arial"/>
                <a:ea typeface="Arial"/>
                <a:cs typeface="Arial"/>
                <a:sym typeface="Arial"/>
              </a:rPr>
              <a:t>There was limited Earthquake data that suited our requirements. We </a:t>
            </a:r>
            <a:r>
              <a:rPr lang="en" sz="1500">
                <a:latin typeface="Arial"/>
                <a:ea typeface="Arial"/>
                <a:cs typeface="Arial"/>
                <a:sym typeface="Arial"/>
              </a:rPr>
              <a:t>searched</a:t>
            </a:r>
            <a:r>
              <a:rPr lang="en" sz="1500">
                <a:latin typeface="Arial"/>
                <a:ea typeface="Arial"/>
                <a:cs typeface="Arial"/>
                <a:sym typeface="Arial"/>
              </a:rPr>
              <a:t> many datasets and found less information about the earthquakes factors those are required for analysis.</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 sz="1500">
                <a:latin typeface="Arial"/>
                <a:ea typeface="Arial"/>
                <a:cs typeface="Arial"/>
                <a:sym typeface="Arial"/>
              </a:rPr>
              <a:t>Choosing</a:t>
            </a:r>
            <a:r>
              <a:rPr lang="en" sz="1500">
                <a:latin typeface="Arial"/>
                <a:ea typeface="Arial"/>
                <a:cs typeface="Arial"/>
                <a:sym typeface="Arial"/>
              </a:rPr>
              <a:t> the right features to include in model was challenging and little time taking.</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 sz="1500">
                <a:latin typeface="Arial"/>
                <a:ea typeface="Arial"/>
                <a:cs typeface="Arial"/>
                <a:sym typeface="Arial"/>
              </a:rPr>
              <a:t>The raw data collected from various sources was pre processed to ensure it meets the requirements and relieved many datasets those did not satisfy the specifications.</a:t>
            </a:r>
            <a:endParaRPr sz="15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